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CAF1-0D36-48FF-8629-51E4AC5D7BA1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EFCCE-2A10-46F2-B243-6D8DD7AFBC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ownloads/Safety/MedWatch/UCM168505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aers.hhs.gov/about/index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http://www.ncbi.nlm.nih.gov/pubmed/6199724</a:t>
            </a:r>
            <a:br>
              <a:rPr lang="en-US" dirty="0" smtClean="0"/>
            </a:br>
            <a:r>
              <a:rPr lang="en-US" dirty="0" smtClean="0"/>
              <a:t>http://www.medscape.com/viewarticle/717030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EFCCE-2A10-46F2-B243-6D8DD7AFBCB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http://whqlibdoc.who.int/hq/2009/WHO_IVB_2009_eng.pdf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EFCCE-2A10-46F2-B243-6D8DD7AFBCB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http://www.cdc.gov/mmwr/preview/mmwrhtml/mm5450a3.htm</a:t>
            </a:r>
            <a:br>
              <a:rPr lang="en-US" dirty="0" smtClean="0"/>
            </a:br>
            <a:r>
              <a:rPr lang="en-US" dirty="0" smtClean="0"/>
              <a:t>http://www.cdc.gov/mmwr/preview/mmwrhtml/00022879.htm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EFCCE-2A10-46F2-B243-6D8DD7AFBCB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http://archive.hhs.gov/nvpo/concepts/intro6.htm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EFCCE-2A10-46F2-B243-6D8DD7AFBCB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http://wwwnc.cdc.gov/eid/article/12/11/06-0659_article.htm</a:t>
            </a:r>
            <a:br>
              <a:rPr lang="en-US" dirty="0" smtClean="0"/>
            </a:br>
            <a:r>
              <a:rPr lang="en-US" dirty="0" smtClean="0"/>
              <a:t>http://www.thelancet.com/journals/lanonc/article/PIIS1470-2045(03)01024-6/fulltext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EFCCE-2A10-46F2-B243-6D8DD7AFBCB9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the references of</a:t>
            </a:r>
            <a:r>
              <a:rPr lang="en-US" baseline="0" dirty="0" smtClean="0"/>
              <a:t> a study that supports the link between cancer and the SV40 contaminated vaccinations.  Notice how the two study that allegedly do not support a causal link are the only two that are available for free online.  Giving doctors access to only information that vindicates vaccines.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EFCCE-2A10-46F2-B243-6D8DD7AFBCB9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http://www.fda.gov/downloads/Safety/MedWatch/UCM168505.pdf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EFCCE-2A10-46F2-B243-6D8DD7AFBCB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http://vaers.hhs.gov/about/index#who_reports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EFCCE-2A10-46F2-B243-6D8DD7AFBCB9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http://wonder.cdc.gov/vaers.html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EFCCE-2A10-46F2-B243-6D8DD7AFBCB9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BCD36DA-E83B-40C8-80C7-BAF6FBE2DA5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2977835-836C-4A7D-9C16-1273F9643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36DA-E83B-40C8-80C7-BAF6FBE2DA5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7835-836C-4A7D-9C16-1273F9643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36DA-E83B-40C8-80C7-BAF6FBE2DA5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7835-836C-4A7D-9C16-1273F9643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BCD36DA-E83B-40C8-80C7-BAF6FBE2DA5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7835-836C-4A7D-9C16-1273F9643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BCD36DA-E83B-40C8-80C7-BAF6FBE2DA5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2977835-836C-4A7D-9C16-1273F964361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CD36DA-E83B-40C8-80C7-BAF6FBE2DA5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2977835-836C-4A7D-9C16-1273F9643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BCD36DA-E83B-40C8-80C7-BAF6FBE2DA5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2977835-836C-4A7D-9C16-1273F96436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36DA-E83B-40C8-80C7-BAF6FBE2DA5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7835-836C-4A7D-9C16-1273F9643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CD36DA-E83B-40C8-80C7-BAF6FBE2DA5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2977835-836C-4A7D-9C16-1273F9643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BCD36DA-E83B-40C8-80C7-BAF6FBE2DA5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2977835-836C-4A7D-9C16-1273F96436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BCD36DA-E83B-40C8-80C7-BAF6FBE2DA5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2977835-836C-4A7D-9C16-1273F96436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BCD36DA-E83B-40C8-80C7-BAF6FBE2DA58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2977835-836C-4A7D-9C16-1273F964361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Bar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Vaccines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Discussing the Research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1990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85099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cases of Measles went up to a whopping:</a:t>
            </a:r>
          </a:p>
          <a:p>
            <a:pPr algn="ctr">
              <a:buNone/>
            </a:pPr>
            <a:r>
              <a:rPr lang="en-US" dirty="0" smtClean="0"/>
              <a:t>27,786</a:t>
            </a:r>
            <a:endParaRPr 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81000" y="320040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 2006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85800" y="4419600"/>
            <a:ext cx="8229600" cy="185099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cases of Pertussis went up to a whopping:</a:t>
            </a: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25,827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Pertussis Outbreak: (2001-2003)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Overall in the United States, the average annual incidence was </a:t>
            </a:r>
            <a:r>
              <a:rPr lang="en-US" dirty="0" smtClean="0">
                <a:solidFill>
                  <a:schemeClr val="accent1"/>
                </a:solidFill>
              </a:rPr>
              <a:t>3.3 cases per 100,000</a:t>
            </a:r>
            <a:r>
              <a:rPr lang="en-US" dirty="0" smtClean="0"/>
              <a:t> </a:t>
            </a:r>
            <a:r>
              <a:rPr lang="en-US" dirty="0" smtClean="0"/>
              <a:t>population” –MMWR, CDC</a:t>
            </a:r>
            <a:r>
              <a:rPr lang="en-US" dirty="0" smtClean="0"/>
              <a:t> </a:t>
            </a:r>
          </a:p>
          <a:p>
            <a:r>
              <a:rPr lang="en-US" dirty="0" smtClean="0"/>
              <a:t>“</a:t>
            </a:r>
            <a:r>
              <a:rPr lang="en-US" dirty="0" smtClean="0"/>
              <a:t>The attributable risk estimates for a serious acute neurologic disorder within 7 days after DTP vaccine (regardless of outcome) was </a:t>
            </a:r>
            <a:r>
              <a:rPr lang="en-US" dirty="0" smtClean="0">
                <a:solidFill>
                  <a:schemeClr val="accent1"/>
                </a:solidFill>
              </a:rPr>
              <a:t>one in 110,000 </a:t>
            </a:r>
            <a:r>
              <a:rPr lang="en-US" dirty="0" smtClean="0"/>
              <a:t>doses of DTP, and for a permanent neurologic deficit, </a:t>
            </a:r>
            <a:r>
              <a:rPr lang="en-US" dirty="0" smtClean="0">
                <a:solidFill>
                  <a:schemeClr val="accent1"/>
                </a:solidFill>
              </a:rPr>
              <a:t>one in 310,000 </a:t>
            </a:r>
            <a:r>
              <a:rPr lang="en-US" dirty="0" smtClean="0"/>
              <a:t>doses</a:t>
            </a:r>
            <a:r>
              <a:rPr lang="en-US" dirty="0" smtClean="0"/>
              <a:t>.”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a 95% coverage rate in the U.S., we still experienced a large scale outbreak.</a:t>
            </a:r>
          </a:p>
          <a:p>
            <a:r>
              <a:rPr lang="en-US" dirty="0" smtClean="0"/>
              <a:t>The outbreak resulted in the loss of 52 people, 91% were too young to be fully vaccinated.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Polio Eradicated?</a:t>
            </a:r>
            <a:endParaRPr lang="en-US" dirty="0"/>
          </a:p>
        </p:txBody>
      </p:sp>
      <p:pic>
        <p:nvPicPr>
          <p:cNvPr id="6" name="Content Placeholder 5" descr="poli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981200"/>
            <a:ext cx="8195850" cy="3322031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</a:t>
            </a:r>
            <a:endParaRPr lang="en-US" dirty="0"/>
          </a:p>
        </p:txBody>
      </p:sp>
      <p:pic>
        <p:nvPicPr>
          <p:cNvPr id="6" name="Content Placeholder 5" descr="polio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19200"/>
            <a:ext cx="7543800" cy="5423763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Polio Cases Had Declined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From 60,000 to 5,000 </a:t>
            </a:r>
            <a:r>
              <a:rPr lang="en-US" sz="4000" dirty="0" smtClean="0">
                <a:solidFill>
                  <a:schemeClr val="accent1"/>
                </a:solidFill>
              </a:rPr>
              <a:t>BEFORE </a:t>
            </a:r>
            <a:r>
              <a:rPr lang="en-US" sz="4000" dirty="0" smtClean="0"/>
              <a:t>the first vaccine was licensed.  </a:t>
            </a:r>
            <a:endParaRPr lang="en-US" sz="4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and Vaccination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dirty="0" smtClean="0"/>
              <a:t>The investigation included the </a:t>
            </a:r>
            <a:r>
              <a:rPr lang="en-US" dirty="0" err="1" smtClean="0"/>
              <a:t>polyomavirus</a:t>
            </a:r>
            <a:r>
              <a:rPr lang="en-US" dirty="0" smtClean="0"/>
              <a:t> simian virus 40 (SV40), a pathogen recognized to have infected millions of humans who were vaccinated with polio vaccines produced in cultures of rhesus monkey kidney </a:t>
            </a:r>
            <a:r>
              <a:rPr lang="en-US" dirty="0" smtClean="0"/>
              <a:t>cells” -CDC</a:t>
            </a:r>
          </a:p>
          <a:p>
            <a:r>
              <a:rPr lang="en-US" dirty="0" smtClean="0"/>
              <a:t>“Increasing </a:t>
            </a:r>
            <a:r>
              <a:rPr lang="en-US" dirty="0" smtClean="0"/>
              <a:t>amounts of data support the notion that SV40 may be an </a:t>
            </a:r>
            <a:r>
              <a:rPr lang="en-US" dirty="0" err="1" smtClean="0"/>
              <a:t>aetiological</a:t>
            </a:r>
            <a:r>
              <a:rPr lang="en-US" dirty="0" smtClean="0"/>
              <a:t> factor in the development of human </a:t>
            </a:r>
            <a:r>
              <a:rPr lang="en-US" dirty="0" smtClean="0"/>
              <a:t>cancers.” –The Lancet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 Which Ones are Free</a:t>
            </a:r>
            <a:endParaRPr lang="en-US" dirty="0"/>
          </a:p>
        </p:txBody>
      </p:sp>
      <p:pic>
        <p:nvPicPr>
          <p:cNvPr id="4" name="Content Placeholder 3" descr="Fullscreen capture 312014 11752 A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3600" y="1420032"/>
            <a:ext cx="4688809" cy="5285567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Issues with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Biased-Researchers</a:t>
            </a:r>
          </a:p>
          <a:p>
            <a:pPr lvl="1"/>
            <a:r>
              <a:rPr lang="en-US" dirty="0" smtClean="0"/>
              <a:t>Studies are usually done ‘in house’ and only the most favorable few are released to the public and the CDC</a:t>
            </a:r>
          </a:p>
          <a:p>
            <a:r>
              <a:rPr lang="en-US" dirty="0" smtClean="0"/>
              <a:t>Subject Group Manipulation</a:t>
            </a:r>
          </a:p>
          <a:p>
            <a:pPr lvl="1"/>
            <a:r>
              <a:rPr lang="en-US" dirty="0" smtClean="0"/>
              <a:t>Like removing kids with encephalopathy</a:t>
            </a:r>
          </a:p>
          <a:p>
            <a:r>
              <a:rPr lang="en-US" dirty="0" smtClean="0"/>
              <a:t>No Placebo-Control Group</a:t>
            </a:r>
          </a:p>
          <a:p>
            <a:pPr lvl="1"/>
            <a:r>
              <a:rPr lang="en-US" dirty="0" smtClean="0"/>
              <a:t>The ‘control’ group usually receives another version of the same vaccine</a:t>
            </a:r>
          </a:p>
          <a:p>
            <a:r>
              <a:rPr lang="en-US" dirty="0" smtClean="0"/>
              <a:t>No Long Term Research</a:t>
            </a:r>
          </a:p>
          <a:p>
            <a:pPr lvl="1"/>
            <a:r>
              <a:rPr lang="en-US" dirty="0" smtClean="0"/>
              <a:t>Studies last 6-12 weeks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Medical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READ THE WHOLE STUDY!</a:t>
            </a:r>
          </a:p>
          <a:p>
            <a:r>
              <a:rPr lang="en-US" dirty="0" smtClean="0"/>
              <a:t>Better yet, print it and bring your highlighter</a:t>
            </a:r>
          </a:p>
          <a:p>
            <a:r>
              <a:rPr lang="en-US" dirty="0" smtClean="0"/>
              <a:t>Look for:</a:t>
            </a:r>
          </a:p>
          <a:p>
            <a:pPr lvl="1"/>
            <a:r>
              <a:rPr lang="en-US" dirty="0" smtClean="0"/>
              <a:t>Conflict of Interest?</a:t>
            </a:r>
          </a:p>
          <a:p>
            <a:pPr lvl="1"/>
            <a:r>
              <a:rPr lang="en-US" dirty="0" smtClean="0"/>
              <a:t>Is it double-blind placebo controlled?</a:t>
            </a:r>
          </a:p>
          <a:p>
            <a:pPr lvl="1"/>
            <a:r>
              <a:rPr lang="en-US" dirty="0" smtClean="0"/>
              <a:t>Who is excluded from the subject groups?</a:t>
            </a:r>
          </a:p>
          <a:p>
            <a:pPr lvl="1"/>
            <a:r>
              <a:rPr lang="en-US" dirty="0" smtClean="0"/>
              <a:t>How long were subjects tracked post vaccination?</a:t>
            </a:r>
          </a:p>
          <a:p>
            <a:pPr lvl="1"/>
            <a:r>
              <a:rPr lang="en-US" dirty="0" smtClean="0"/>
              <a:t>Did they look into potential cause and effects for adverse outcomes, or simply state “no causal relationship could be established”</a:t>
            </a:r>
          </a:p>
          <a:p>
            <a:pPr lvl="2"/>
            <a:r>
              <a:rPr lang="en-US" dirty="0" smtClean="0"/>
              <a:t>One cannot find what they do not look for</a:t>
            </a:r>
          </a:p>
          <a:p>
            <a:pPr lvl="1"/>
            <a:r>
              <a:rPr lang="en-US" dirty="0" smtClean="0"/>
              <a:t>Does the Authors Conclusion actually match the data?</a:t>
            </a:r>
          </a:p>
          <a:p>
            <a:pPr lvl="2"/>
            <a:r>
              <a:rPr lang="en-US" dirty="0" smtClean="0"/>
              <a:t>Often you will see a ‘flashy’ conclusion that will gain notoriety for the author, but do not really fit the data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399032"/>
          </a:xfrm>
        </p:spPr>
        <p:txBody>
          <a:bodyPr/>
          <a:lstStyle/>
          <a:p>
            <a:r>
              <a:rPr lang="en-US" dirty="0" smtClean="0"/>
              <a:t>The benefits outweigh the risks?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Vaccine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"It has been estimated that rarely more than 10% of serious ADRs (Adverse Reactions), and 2-4% of non-serious reactions, are reported to the British spontaneous reporting program.  </a:t>
            </a:r>
            <a:r>
              <a:rPr lang="en-US" b="1" dirty="0" smtClean="0"/>
              <a:t>A similar estimate is that the FDA receives by direct report </a:t>
            </a:r>
            <a:r>
              <a:rPr lang="en-US" b="1" dirty="0" smtClean="0">
                <a:solidFill>
                  <a:schemeClr val="accent1"/>
                </a:solidFill>
              </a:rPr>
              <a:t>less than 1% </a:t>
            </a:r>
            <a:r>
              <a:rPr lang="en-US" b="1" dirty="0" smtClean="0"/>
              <a:t>of suspected </a:t>
            </a:r>
            <a:r>
              <a:rPr lang="en-US" b="1" dirty="0" smtClean="0">
                <a:solidFill>
                  <a:schemeClr val="accent1"/>
                </a:solidFill>
              </a:rPr>
              <a:t>serious ADRs</a:t>
            </a:r>
            <a:r>
              <a:rPr lang="en-US" b="1" dirty="0" smtClean="0"/>
              <a:t>.</a:t>
            </a:r>
            <a:r>
              <a:rPr lang="en-US" dirty="0" smtClean="0"/>
              <a:t>"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Report to VAERS?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"The majority of VAERS reports are sent in by vaccine manufacturers (37%) and health care providers (36%). The remaining reports are obtained from state immunization programs (10%), vaccine recipients (or their parent/guardians, 7%) and other sources (10%)."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399032"/>
          </a:xfrm>
        </p:spPr>
        <p:txBody>
          <a:bodyPr/>
          <a:lstStyle/>
          <a:p>
            <a:pPr algn="ctr"/>
            <a:r>
              <a:rPr lang="en-US" dirty="0" smtClean="0"/>
              <a:t>VAERS</a:t>
            </a:r>
            <a:endParaRPr lang="en-US" dirty="0"/>
          </a:p>
        </p:txBody>
      </p:sp>
      <p:pic>
        <p:nvPicPr>
          <p:cNvPr id="4" name="Content Placeholder 3" descr="Fullscreen capture 312014 14139 AM.bm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1458" y="1219200"/>
            <a:ext cx="9155458" cy="4756521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dirty="0" smtClean="0"/>
              <a:t>More Resources</a:t>
            </a:r>
            <a:endParaRPr lang="en-US" dirty="0"/>
          </a:p>
        </p:txBody>
      </p:sp>
      <p:pic>
        <p:nvPicPr>
          <p:cNvPr id="4" name="Content Placeholder 3" descr="Fullscreen capture 312014 14833 AM.bm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43000"/>
            <a:ext cx="4800600" cy="3045448"/>
          </a:xfrm>
        </p:spPr>
      </p:pic>
      <p:pic>
        <p:nvPicPr>
          <p:cNvPr id="5" name="Picture 4" descr="Fullscreen capture 312014 15057 AM.bm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0095">
            <a:off x="4950504" y="681084"/>
            <a:ext cx="3881178" cy="2924175"/>
          </a:xfrm>
          <a:prstGeom prst="rect">
            <a:avLst/>
          </a:prstGeom>
        </p:spPr>
      </p:pic>
      <p:pic>
        <p:nvPicPr>
          <p:cNvPr id="6" name="Picture 5" descr="Fullscreen capture 312014 22901 AM.b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810000"/>
            <a:ext cx="4267200" cy="2640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859130">
            <a:off x="248956" y="4972217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Happy Researching!!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8" descr="Fullscreen capture 332014 92127 AM.b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2667000"/>
            <a:ext cx="3675102" cy="207594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Chronic illness 1984: 1 in 10</a:t>
            </a:r>
          </a:p>
          <a:p>
            <a:r>
              <a:rPr lang="en-US" dirty="0" smtClean="0"/>
              <a:t>Chronic illness today: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/>
              <a:t>The rate of chronic health conditions among children in the United States increased from 12.8% in 1994 to 26.6% in </a:t>
            </a:r>
            <a:r>
              <a:rPr lang="en-US" dirty="0" smtClean="0"/>
              <a:t>2006” –JAMA</a:t>
            </a:r>
          </a:p>
          <a:p>
            <a:r>
              <a:rPr lang="en-US" dirty="0" smtClean="0"/>
              <a:t>Cause: Unknown environmental factors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diseases?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US" sz="2800" dirty="0" smtClean="0"/>
              <a:t>Hepatitis B</a:t>
            </a:r>
          </a:p>
          <a:p>
            <a:pPr lvl="1"/>
            <a:r>
              <a:rPr lang="en-US" sz="2800" dirty="0" smtClean="0"/>
              <a:t>Rotavirus</a:t>
            </a:r>
          </a:p>
          <a:p>
            <a:pPr lvl="1"/>
            <a:r>
              <a:rPr lang="en-US" sz="2800" dirty="0" smtClean="0"/>
              <a:t>Diphtheria</a:t>
            </a:r>
          </a:p>
          <a:p>
            <a:pPr lvl="1"/>
            <a:r>
              <a:rPr lang="en-US" sz="2800" dirty="0" smtClean="0"/>
              <a:t>Tetanus</a:t>
            </a:r>
          </a:p>
          <a:p>
            <a:pPr lvl="1"/>
            <a:r>
              <a:rPr lang="en-US" sz="2800" dirty="0" smtClean="0"/>
              <a:t>Pertussis</a:t>
            </a:r>
          </a:p>
          <a:p>
            <a:pPr lvl="1"/>
            <a:r>
              <a:rPr lang="en-US" sz="2800" dirty="0" smtClean="0"/>
              <a:t>Pneumococcal</a:t>
            </a:r>
          </a:p>
          <a:p>
            <a:pPr lvl="1"/>
            <a:r>
              <a:rPr lang="en-US" sz="2800" dirty="0" smtClean="0"/>
              <a:t>Polio</a:t>
            </a:r>
          </a:p>
          <a:p>
            <a:pPr lvl="1"/>
            <a:r>
              <a:rPr lang="en-US" sz="2800" dirty="0" smtClean="0"/>
              <a:t>Influenza (Yearly)</a:t>
            </a:r>
          </a:p>
          <a:p>
            <a:pPr lvl="1"/>
            <a:r>
              <a:rPr lang="en-US" sz="2800" dirty="0" smtClean="0"/>
              <a:t>Haemophilus Influenzae B</a:t>
            </a:r>
          </a:p>
          <a:p>
            <a:pPr lvl="1"/>
            <a:r>
              <a:rPr lang="en-US" sz="2800" dirty="0" smtClean="0"/>
              <a:t>Measles</a:t>
            </a:r>
          </a:p>
          <a:p>
            <a:pPr lvl="1"/>
            <a:r>
              <a:rPr lang="en-US" sz="2800" dirty="0" smtClean="0"/>
              <a:t>Mumps</a:t>
            </a:r>
          </a:p>
          <a:p>
            <a:pPr lvl="1"/>
            <a:r>
              <a:rPr lang="en-US" sz="2800" dirty="0" smtClean="0"/>
              <a:t>Rubella (German Measles)</a:t>
            </a:r>
          </a:p>
          <a:p>
            <a:pPr lvl="1"/>
            <a:r>
              <a:rPr lang="en-US" sz="2800" dirty="0" smtClean="0"/>
              <a:t>Varicella (Chicken pox)</a:t>
            </a:r>
          </a:p>
          <a:p>
            <a:pPr lvl="1"/>
            <a:r>
              <a:rPr lang="en-US" sz="2800" dirty="0" smtClean="0"/>
              <a:t>Hepatitis A</a:t>
            </a:r>
          </a:p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schedule?</a:t>
            </a:r>
            <a:endParaRPr lang="en-US" dirty="0"/>
          </a:p>
        </p:txBody>
      </p:sp>
      <p:pic>
        <p:nvPicPr>
          <p:cNvPr id="4" name="Content Placeholder 3" descr="Fullscreen capture 2282014 112532 P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588" y="1882775"/>
            <a:ext cx="7522824" cy="457200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Our schedule?</a:t>
            </a:r>
            <a:endParaRPr lang="en-US" dirty="0"/>
          </a:p>
        </p:txBody>
      </p:sp>
      <p:pic>
        <p:nvPicPr>
          <p:cNvPr id="4" name="Content Placeholder 3" descr="Fullscreen capture 2282014 113714 P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371600"/>
            <a:ext cx="5169996" cy="5196373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Coverage Rates</a:t>
            </a:r>
            <a:endParaRPr lang="en-US" dirty="0"/>
          </a:p>
        </p:txBody>
      </p:sp>
      <p:pic>
        <p:nvPicPr>
          <p:cNvPr id="4" name="Content Placeholder 3" descr="Fullscreen capture 2282014 114335 P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1" y="1293197"/>
            <a:ext cx="6629400" cy="5320197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States</a:t>
            </a:r>
            <a:endParaRPr lang="en-US" dirty="0"/>
          </a:p>
        </p:txBody>
      </p:sp>
      <p:pic>
        <p:nvPicPr>
          <p:cNvPr id="7" name="Content Placeholder 6" descr="w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371600"/>
            <a:ext cx="6629400" cy="5239905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1980 vs. 2000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Measles:</a:t>
            </a:r>
          </a:p>
          <a:p>
            <a:pPr lvl="1"/>
            <a:r>
              <a:rPr lang="en-US" dirty="0" smtClean="0"/>
              <a:t>Coverage: 86%</a:t>
            </a:r>
          </a:p>
          <a:p>
            <a:pPr lvl="1"/>
            <a:r>
              <a:rPr lang="en-US" dirty="0" smtClean="0"/>
              <a:t>Cases: 13,506</a:t>
            </a:r>
          </a:p>
          <a:p>
            <a:r>
              <a:rPr lang="en-US" dirty="0" smtClean="0"/>
              <a:t>Pertussis</a:t>
            </a:r>
          </a:p>
          <a:p>
            <a:pPr lvl="1"/>
            <a:r>
              <a:rPr lang="en-US" dirty="0" smtClean="0"/>
              <a:t>Coverage: 96%</a:t>
            </a:r>
          </a:p>
          <a:p>
            <a:pPr lvl="1"/>
            <a:r>
              <a:rPr lang="en-US" dirty="0" smtClean="0"/>
              <a:t>Cases: 1,730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Measles:</a:t>
            </a:r>
          </a:p>
          <a:p>
            <a:pPr lvl="1"/>
            <a:r>
              <a:rPr lang="en-US" dirty="0" smtClean="0"/>
              <a:t>Coverage: 95%</a:t>
            </a:r>
          </a:p>
          <a:p>
            <a:pPr lvl="1"/>
            <a:r>
              <a:rPr lang="en-US" dirty="0" smtClean="0"/>
              <a:t>Cases: 85</a:t>
            </a:r>
          </a:p>
          <a:p>
            <a:r>
              <a:rPr lang="en-US" dirty="0" smtClean="0"/>
              <a:t>Pertussis</a:t>
            </a:r>
          </a:p>
          <a:p>
            <a:pPr lvl="1"/>
            <a:r>
              <a:rPr lang="en-US" dirty="0" smtClean="0"/>
              <a:t>Coverage: 94%</a:t>
            </a:r>
          </a:p>
          <a:p>
            <a:pPr lvl="1"/>
            <a:r>
              <a:rPr lang="en-US" dirty="0" smtClean="0"/>
              <a:t>Cases: 7,867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3600</TotalTime>
  <Words>622</Words>
  <Application>Microsoft Office PowerPoint</Application>
  <PresentationFormat>On-screen Show (4:3)</PresentationFormat>
  <Paragraphs>105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Verve</vt:lpstr>
      <vt:lpstr>Vaccines</vt:lpstr>
      <vt:lpstr>The benefits outweigh the risks?</vt:lpstr>
      <vt:lpstr>Why Research?</vt:lpstr>
      <vt:lpstr>What are the diseases?</vt:lpstr>
      <vt:lpstr>What’s the schedule?</vt:lpstr>
      <vt:lpstr>What was Our schedule?</vt:lpstr>
      <vt:lpstr>Global Coverage Rates</vt:lpstr>
      <vt:lpstr>The United States</vt:lpstr>
      <vt:lpstr>1980 vs. 2000</vt:lpstr>
      <vt:lpstr>In 1990</vt:lpstr>
      <vt:lpstr>Pertussis Outbreak: (2001-2003)</vt:lpstr>
      <vt:lpstr>What Does It Mean?</vt:lpstr>
      <vt:lpstr>Polio Eradicated?</vt:lpstr>
      <vt:lpstr>A Closer Look</vt:lpstr>
      <vt:lpstr>Polio Cases Had Declined</vt:lpstr>
      <vt:lpstr>Cancer and Vaccination</vt:lpstr>
      <vt:lpstr>Notice Which Ones are Free</vt:lpstr>
      <vt:lpstr>Ethical Issues with Research</vt:lpstr>
      <vt:lpstr>Reading Medical Research</vt:lpstr>
      <vt:lpstr>Adverse Vaccine Reactions</vt:lpstr>
      <vt:lpstr>Who Report to VAERS?</vt:lpstr>
      <vt:lpstr>VAERS</vt:lpstr>
      <vt:lpstr>More Resources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Vaccines</dc:title>
  <dc:creator>Lauren Arikan</dc:creator>
  <cp:lastModifiedBy>Lauren Arikan</cp:lastModifiedBy>
  <cp:revision>144</cp:revision>
  <dcterms:created xsi:type="dcterms:W3CDTF">2014-03-01T02:24:02Z</dcterms:created>
  <dcterms:modified xsi:type="dcterms:W3CDTF">2014-03-03T14:24:06Z</dcterms:modified>
</cp:coreProperties>
</file>